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5" r:id="rId2"/>
  </p:sldMasterIdLst>
  <p:sldIdLst>
    <p:sldId id="273" r:id="rId3"/>
    <p:sldId id="256" r:id="rId4"/>
    <p:sldId id="274" r:id="rId5"/>
    <p:sldId id="286" r:id="rId6"/>
    <p:sldId id="275" r:id="rId7"/>
    <p:sldId id="284" r:id="rId8"/>
    <p:sldId id="276" r:id="rId9"/>
    <p:sldId id="277" r:id="rId10"/>
    <p:sldId id="278" r:id="rId11"/>
    <p:sldId id="279" r:id="rId12"/>
    <p:sldId id="280" r:id="rId13"/>
    <p:sldId id="281" r:id="rId14"/>
    <p:sldId id="257" r:id="rId15"/>
    <p:sldId id="282" r:id="rId16"/>
    <p:sldId id="258" r:id="rId17"/>
    <p:sldId id="266" r:id="rId18"/>
    <p:sldId id="283" r:id="rId19"/>
    <p:sldId id="267" r:id="rId20"/>
    <p:sldId id="285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3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755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2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10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5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5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91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074F-021A-4008-B45B-BEC57EED5AD7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9/10/2023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DBF5F9">
                    <a:shade val="90000"/>
                  </a:srgbClr>
                </a:solidFill>
              </a:rPr>
              <a:t>انجمن علمی ترویج تغذیه با شیرمادر ایران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4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C69B-16C4-4217-8AB1-A3F70ECC4945}" type="datetime1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9/10/2023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BCDCF9">
                    <a:shade val="90000"/>
                  </a:srgbClr>
                </a:solidFill>
              </a:rPr>
              <a:t>انجمن علمی ترویج تغذیه با شیرمادر ایران</a:t>
            </a:r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2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1B00-4D3B-45F6-A67A-1BB885CF71C5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9/10/2023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DBF5F9">
                    <a:shade val="90000"/>
                  </a:srgbClr>
                </a:solidFill>
              </a:rPr>
              <a:t>انجمن علمی ترویج تغذیه با شیرمادر ایران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96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3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D2BF-FB54-4711-8F08-FBDD9BB691BA}" type="datetime1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9/10/2023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BCDCF9">
                    <a:shade val="90000"/>
                  </a:srgbClr>
                </a:solidFill>
              </a:rPr>
              <a:t>انجمن علمی ترویج تغذیه با شیرمادر ایران</a:t>
            </a:r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16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7521-D23B-481D-BEC9-08206165EBD4}" type="datetime1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9/10/2023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BCDCF9">
                    <a:shade val="90000"/>
                  </a:srgbClr>
                </a:solidFill>
              </a:rPr>
              <a:t>انجمن علمی ترویج تغذیه با شیرمادر ایران</a:t>
            </a:r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18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AFE3-669C-469E-AEF8-2E450EDC52EB}" type="datetime1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9/10/2023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BCDCF9">
                    <a:shade val="90000"/>
                  </a:srgbClr>
                </a:solidFill>
              </a:rPr>
              <a:t>انجمن علمی ترویج تغذیه با شیرمادر ایران</a:t>
            </a:r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20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E0B-4DB6-4ACC-AEFC-22F166C8F9A1}" type="datetime1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9/10/2023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BCDCF9">
                    <a:shade val="90000"/>
                  </a:srgbClr>
                </a:solidFill>
              </a:rPr>
              <a:t>انجمن علمی ترویج تغذیه با شیرمادر ایران</a:t>
            </a:r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35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F79E-D95B-4F77-A5DE-61BF03417D72}" type="datetime1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9/10/2023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BCDCF9">
                    <a:shade val="90000"/>
                  </a:srgbClr>
                </a:solidFill>
              </a:rPr>
              <a:t>انجمن علمی ترویج تغذیه با شیرمادر ایران</a:t>
            </a:r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67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6D9E8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6D9E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FF3E-4774-4FE7-9215-1E8F6F1A9696}" type="datetime1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9/10/2023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BCDCF9">
                    <a:shade val="90000"/>
                  </a:srgbClr>
                </a:solidFill>
              </a:rPr>
              <a:t>انجمن علمی ترویج تغذیه با شیرمادر ایران</a:t>
            </a:r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4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7EBF-1EEE-45D7-9D29-8E3C6FBC9D0F}" type="datetime1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9/10/2023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BCDCF9">
                    <a:shade val="90000"/>
                  </a:srgbClr>
                </a:solidFill>
              </a:rPr>
              <a:t>انجمن علمی ترویج تغذیه با شیرمادر ایران</a:t>
            </a:r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87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D3C7-3067-40D8-B590-BF5CFA220F98}" type="datetime1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9/10/2023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BCDCF9">
                    <a:shade val="90000"/>
                  </a:srgbClr>
                </a:solidFill>
              </a:rPr>
              <a:t>انجمن علمی ترویج تغذیه با شیرمادر ایران</a:t>
            </a:r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6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3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7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6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5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576AD-98F8-4E8E-82B7-568B18B95E6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F8FDD44-94FF-41E7-8919-391B0D25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30955C-F411-43FD-B682-46893CE256F8}" type="datetime1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9/10/2023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a-IR" smtClean="0">
                <a:solidFill>
                  <a:srgbClr val="BCDCF9">
                    <a:shade val="90000"/>
                  </a:srgbClr>
                </a:solidFill>
              </a:rPr>
              <a:t>انجمن علمی ترویج تغذیه با شیرمادر ایران</a:t>
            </a:r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BCDC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CDC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53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smellah8"/>
          <p:cNvPicPr>
            <a:picLocks noChangeAspect="1" noChangeArrowheads="1"/>
          </p:cNvPicPr>
          <p:nvPr/>
        </p:nvPicPr>
        <p:blipFill rotWithShape="1">
          <a:blip r:embed="rId2" cstate="print"/>
          <a:srcRect t="13355" r="3067" b="13209"/>
          <a:stretch/>
        </p:blipFill>
        <p:spPr bwMode="auto">
          <a:xfrm>
            <a:off x="0" y="0"/>
            <a:ext cx="121593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60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0029" y="91996"/>
            <a:ext cx="9002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cs typeface="B Titr" panose="00000700000000000000" pitchFamily="2" charset="-78"/>
              </a:rPr>
              <a:t>نصب بنر ممنوعیت سقط در معرض دید مراجعین </a:t>
            </a:r>
            <a:r>
              <a:rPr lang="fa-IR" b="1" dirty="0" smtClean="0">
                <a:cs typeface="B Titr" panose="00000700000000000000" pitchFamily="2" charset="-78"/>
              </a:rPr>
              <a:t>درمانگاه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cs typeface="B Titr" panose="00000700000000000000" pitchFamily="2" charset="-78"/>
              </a:rPr>
              <a:t>آوزش کلیه مراجعین درمانگاه زنان توسط پرسنل همه روزه در جهت ترویج زایمان طبیعی و شیردهی موفق و فرزند آوری</a:t>
            </a:r>
            <a:endParaRPr lang="fa-IR" b="1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8" y="1628608"/>
            <a:ext cx="3696413" cy="492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12" y="1846321"/>
            <a:ext cx="3533128" cy="47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8029" y="444864"/>
            <a:ext cx="5649686" cy="483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cs typeface="B Titr" panose="00000700000000000000" pitchFamily="2" charset="-78"/>
              </a:rPr>
              <a:t>نصب بنر انجام رایگان زایمان بی درد زیر نظر متخصص بیهوشی جهت ترویج زایمان طبیعی در سالن انتظار درمانگاه و ورودی </a:t>
            </a:r>
            <a:r>
              <a:rPr lang="fa-IR" b="1" dirty="0" smtClean="0">
                <a:cs typeface="B Titr" panose="00000700000000000000" pitchFamily="2" charset="-78"/>
              </a:rPr>
              <a:t>اورژانس</a:t>
            </a:r>
          </a:p>
          <a:p>
            <a:pPr marL="342900" indent="-34290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cs typeface="B Titr" panose="00000700000000000000" pitchFamily="2" charset="-78"/>
              </a:rPr>
              <a:t>جهت امر ترویج زایمان طبیعی و نقش زایمان بی درد در کاهش سزارین و افزایش تمایل به فرزند آوری کنفرانس حضوری در تاریخ 6 مهر ماه توسط دکتر شمیم پیله وری و سایر پزشکان با عنوان زایمان بی درد برنامه ریزی شده است.</a:t>
            </a:r>
            <a:endParaRPr lang="fa-IR" b="1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62" y="1283618"/>
            <a:ext cx="3869881" cy="51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4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0886" y="504150"/>
            <a:ext cx="4336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latin typeface="+mj-lt"/>
                <a:ea typeface="+mj-ea"/>
                <a:cs typeface="B Mitra" panose="00000400000000000000" pitchFamily="2" charset="-78"/>
              </a:rPr>
              <a:t>برگزاری همه روزه و رایگان کلاس آموزشی </a:t>
            </a:r>
            <a:r>
              <a:rPr lang="fa-IR" sz="2400" b="1" dirty="0">
                <a:latin typeface="+mj-lt"/>
                <a:ea typeface="+mj-ea"/>
                <a:cs typeface="B Mitra" panose="00000400000000000000" pitchFamily="2" charset="-78"/>
              </a:rPr>
              <a:t>امادگی بارداری سالم و زایمان فیزیولوژیک در بیمارستان فاطمیه.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43" y="3929452"/>
            <a:ext cx="3853543" cy="2567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8" y="3967382"/>
            <a:ext cx="4496879" cy="2529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08" y="564581"/>
            <a:ext cx="3983321" cy="298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5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1" y="719209"/>
            <a:ext cx="9574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latin typeface="+mj-lt"/>
                <a:ea typeface="+mj-ea"/>
                <a:cs typeface="B Mitra" panose="00000400000000000000" pitchFamily="2" charset="-78"/>
              </a:rPr>
              <a:t>برگزاری ماهیانه کلاس </a:t>
            </a:r>
            <a:r>
              <a:rPr lang="fa-IR" sz="2400" b="1" dirty="0">
                <a:latin typeface="+mj-lt"/>
                <a:ea typeface="+mj-ea"/>
                <a:cs typeface="B Mitra" panose="00000400000000000000" pitchFamily="2" charset="-78"/>
              </a:rPr>
              <a:t>اموزشی </a:t>
            </a:r>
            <a:r>
              <a:rPr lang="fa-IR" sz="2400" b="1" dirty="0" smtClean="0">
                <a:latin typeface="+mj-lt"/>
                <a:ea typeface="+mj-ea"/>
                <a:cs typeface="B Mitra" panose="00000400000000000000" pitchFamily="2" charset="-78"/>
              </a:rPr>
              <a:t>پدران و مهارتها و سبک های فرزند پروری و حمایتهای روحی روانی مادر باردار و نقش پدر در رشد متعادل جنین و کودک در </a:t>
            </a:r>
            <a:r>
              <a:rPr lang="fa-IR" sz="2400" b="1" dirty="0">
                <a:latin typeface="+mj-lt"/>
                <a:ea typeface="+mj-ea"/>
                <a:cs typeface="B Mitra" panose="00000400000000000000" pitchFamily="2" charset="-78"/>
              </a:rPr>
              <a:t>بیمارستان فاطمیه.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80" y="3255581"/>
            <a:ext cx="5073152" cy="2853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1" y="3255581"/>
            <a:ext cx="4283148" cy="28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5484" y="303598"/>
            <a:ext cx="10345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atin typeface="+mj-lt"/>
                <a:ea typeface="+mj-ea"/>
                <a:cs typeface="B Mitra" panose="00000400000000000000" pitchFamily="2" charset="-78"/>
              </a:rPr>
              <a:t>نصب بنر شرح وظایف ماما همراه و آدرس و شماره تلفن مراکز مشاوره مامایی جهت عقد قرارداد ماما همراه در ورودی </a:t>
            </a:r>
            <a:r>
              <a:rPr lang="fa-IR" sz="2400" b="1" dirty="0" smtClean="0">
                <a:latin typeface="+mj-lt"/>
                <a:ea typeface="+mj-ea"/>
                <a:cs typeface="B Mitra" panose="00000400000000000000" pitchFamily="2" charset="-78"/>
              </a:rPr>
              <a:t>اورژانس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latin typeface="+mj-lt"/>
                <a:ea typeface="+mj-ea"/>
                <a:cs typeface="B Mitra" panose="00000400000000000000" pitchFamily="2" charset="-78"/>
              </a:rPr>
              <a:t>نظارت بر خدمات ماما همراه  توسط مسئول بخش زایمان فیزیولوژیک و ارائه نمودار فصلی رضایتمندی مادران زایمان کرده از خدمات ماما همراه 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latin typeface="+mj-lt"/>
                <a:ea typeface="+mj-ea"/>
                <a:cs typeface="B Mitra" panose="00000400000000000000" pitchFamily="2" charset="-78"/>
              </a:rPr>
              <a:t>افزایش امکان حضور همراه بنا به درخواست مادر در طی زایمان بر بالین وی برحسب شرایط بخش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latin typeface="+mj-lt"/>
                <a:ea typeface="+mj-ea"/>
                <a:cs typeface="B Mitra" panose="00000400000000000000" pitchFamily="2" charset="-78"/>
              </a:rPr>
              <a:t>صدور گواهی شرکت در 5 تا 8 جلسه آموزشی برای همراه آموزش دیده جهت حضور در کنار مادر به عنوان همراه زایمانی</a:t>
            </a:r>
            <a:endParaRPr lang="fa-IR" sz="2400" b="1" dirty="0">
              <a:latin typeface="+mj-lt"/>
              <a:ea typeface="+mj-ea"/>
              <a:cs typeface="B Mitra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1" y="3506637"/>
            <a:ext cx="3869475" cy="290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93" y="3885660"/>
            <a:ext cx="3363953" cy="2522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530" y="3780263"/>
            <a:ext cx="3504526" cy="26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7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2343" y="38742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latin typeface="+mj-lt"/>
                <a:ea typeface="+mj-ea"/>
                <a:cs typeface="B Mitra" panose="00000400000000000000" pitchFamily="2" charset="-78"/>
              </a:rPr>
              <a:t>برگزاری کلاسهای آموزشی و آگاه سازی پرسنل جهت آشنایی با قوانین جمعیت و سبک های فرزند پروری و قوانین مربوط به ممنوعیت سقط عمدی</a:t>
            </a:r>
            <a:endParaRPr lang="fa-IR" sz="2400" b="1" dirty="0">
              <a:latin typeface="+mj-lt"/>
              <a:ea typeface="+mj-ea"/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02" y="2107293"/>
            <a:ext cx="2951205" cy="1966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2" y="4073533"/>
            <a:ext cx="4005943" cy="266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0" y="228858"/>
            <a:ext cx="3886200" cy="2589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34" y="1641152"/>
            <a:ext cx="2365492" cy="4864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28" y="1641152"/>
            <a:ext cx="2365492" cy="48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10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4759" y="260577"/>
            <a:ext cx="749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latin typeface="+mj-lt"/>
                <a:ea typeface="+mj-ea"/>
                <a:cs typeface="B Mitra" panose="00000400000000000000" pitchFamily="2" charset="-78"/>
              </a:rPr>
              <a:t>برگزاری کارگاه </a:t>
            </a:r>
            <a:r>
              <a:rPr lang="fa-IR" sz="2400" b="1" dirty="0">
                <a:latin typeface="+mj-lt"/>
                <a:ea typeface="+mj-ea"/>
                <a:cs typeface="B Mitra" panose="00000400000000000000" pitchFamily="2" charset="-78"/>
              </a:rPr>
              <a:t>آموزشی بیمارستان دوستدار مادر در </a:t>
            </a:r>
            <a:r>
              <a:rPr lang="fa-IR" sz="2400" b="1" dirty="0" smtClean="0">
                <a:latin typeface="+mj-lt"/>
                <a:ea typeface="+mj-ea"/>
                <a:cs typeface="B Mitra" panose="00000400000000000000" pitchFamily="2" charset="-78"/>
              </a:rPr>
              <a:t>فاطمیه</a:t>
            </a:r>
            <a:endParaRPr lang="fa-IR" sz="2400" b="1" dirty="0">
              <a:latin typeface="+mj-lt"/>
              <a:ea typeface="+mj-ea"/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4604681"/>
            <a:ext cx="2862941" cy="2143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3316"/>
            <a:ext cx="3287484" cy="2461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98" y="4571165"/>
            <a:ext cx="2907703" cy="217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5919"/>
            <a:ext cx="3191522" cy="23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98771" y="260577"/>
            <a:ext cx="53122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latin typeface="+mj-lt"/>
                <a:ea typeface="+mj-ea"/>
                <a:cs typeface="B Mitra" panose="00000400000000000000" pitchFamily="2" charset="-78"/>
              </a:rPr>
              <a:t>افتتاح بخش ناباروری سطح 2 و آموزش پزشکان متخصص زنان در امر درمان ناباروری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latin typeface="+mj-lt"/>
                <a:ea typeface="+mj-ea"/>
                <a:cs typeface="B Mitra" panose="00000400000000000000" pitchFamily="2" charset="-78"/>
              </a:rPr>
              <a:t>در برنامه ریزی انجام شده جهت آموزش متخصصین خانم دکترها الهام قاسمی – ژیلا گل محمدی – نازنین صاحبی – زهرا موسایی در امر درمان ناباروری آموزش دیدند.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latin typeface="+mj-lt"/>
                <a:ea typeface="+mj-ea"/>
                <a:cs typeface="B Mitra" panose="00000400000000000000" pitchFamily="2" charset="-78"/>
              </a:rPr>
              <a:t>در امور تحقیقاتی و درمانی در بخش ناباروری سرکار خانم دکتر معیاری متخصص طب سنتی همکاری داشته اند.</a:t>
            </a:r>
            <a:endParaRPr lang="fa-IR" sz="2400" b="1" dirty="0">
              <a:latin typeface="+mj-lt"/>
              <a:ea typeface="+mj-ea"/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15" y="912497"/>
            <a:ext cx="4352991" cy="580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713" y="816429"/>
            <a:ext cx="10820400" cy="5769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برپایی 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غرفه جوانی و جمعیت و میز خدمت با عناوین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*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غرفه مامایی و آموزش های مرتبط قبل از بارداری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**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غرفه روانشناسی با مباحث معایب تک فرزندی و موضوعات مرتبط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***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غرفه نقاشی کودکان با موضوع آرزوی داشتن خواهر یا برادر و اهدا جوایز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****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غرفه تغذیه با موضوع سبک زندگی سالم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*****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غرفه آموزش سلامت ( چک فشار خون و قند خون با هدف جلب مراجعین جهت  استفاده از سایر غرفه ها)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راه 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اندازی زایمان بی درد،مامای همراه یا همراه آموزش دیده و تغییر کاربری بخش زایمان به اتاق های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LDR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،راه اندازی بخش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VIP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با هدف جذب  بیماران جهت استفاده از امکانات رفاهی بیمارستان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توزیع 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پمفلت های(حس شیرین مادری-خانواده با نشاط-درمان ناباروری-سقط- معرفی مراکز و خدمات ناباروری)در غرفه و ایستگاه های سلامت درون بخشی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توزیع 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تراکت اطلاع رسانی مرکز جوابگویی به شکایات و ارائه پیشنهادات درباره ی قانون حمایت از خانواده و جوانی جمعیت-اهمیت مراقبت های پیش از بارداری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شناسایی 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تقدیر از پرسنلی که 3 فرزند یا بیشتر(زیر 12 سال ) دارند.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پخش 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فیلم ،کلیپ،موشن گرافی و اینوگرافی(با موضوع جوانی جمعیت ) در سالن انتظار بیمارستان و کانال بیمارستان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حمایت 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واحد آموزش و پیگیری بیمار(کلینیک پرستاری)از مادران پرخطر، چندقلو ، رضایت شخصی(باردار یا زایمان و سزارین شده و..)با هدف کاهش عوارض پس از ترخیص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حمایت </a:t>
            </a: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واحد رسیدگی به شکایت از مادران بستری با هدف جلب رضایتمندی و ایجاد خاطره ی خوش برای مادران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36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113" y="1077686"/>
            <a:ext cx="10820400" cy="5563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راند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کاروان دوستدار قانون جوانی جمعیت و مصاحبه با بیماران و همکاران چند فرزندی و تهیه کلیپ با همین موضوع با هدف ترغیب عموم به فرزند آوری و کسب راهکار جهت نهراسیدن از شرایط پس از فرزند آوری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برگزاری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جلسات درون بخشی با عنوان قانون جوانی جمعیت با هدف ارتقا اطلاعات پرسنل از عملکرد بیمارستان در این راستا و ترغیب پرسنل به همکاری جهت اجرای اهداف بیمارستان در حمایت از قانون جوانی جمعیت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ویزیت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رایگان بخش ناباروری در مورخ 28/2/1402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شرکت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رئیس بیمارستان سرکار خانم دکتر پیله وری در برنامه باغ زندگی 30 اردیبهشت با موضوع ناباروری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اردوی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نیم روزه ی پرسنل(40 نفر به همراه کودکان) در اردوگاه ابوذر و اجرای برنامه های مرتبط با قانون جوانی جمعیت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حمایت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های خاص تر و فالوآپ  کلینیک شیردهی این مرکز، از مادران چند قلو زا با هدف ترویج تغذیه با شیر مادر و استفاده از مزایای آن برای خانواده ها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تغییر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فرآیند دسترسی به داروی میزوپرستول و لحاظ کردن فیلترهای کنترل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برگزاری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کمیته های مکرر جهت تصمیم گیری جمعی و اجرای قوانین حمایت از جوانی جمعیت برای بیمارانی که اندیکاسیون بستن لوله دارند 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حمایت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واحد مددکاری از خانواده هایی که چند قلو زایی داشته اند.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تکریم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عیادت از مادران چند قلو زا در بیمارستان فاطمیه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پوشش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خبری مادران چند قلو زا توسط واحد روابط عمومی جهت ایجاد احساس نشاط در این خانواده ها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831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763" y="900599"/>
            <a:ext cx="9458097" cy="2262781"/>
          </a:xfrm>
        </p:spPr>
        <p:txBody>
          <a:bodyPr>
            <a:normAutofit/>
          </a:bodyPr>
          <a:lstStyle/>
          <a:p>
            <a:pPr algn="ctr" rtl="1"/>
            <a:r>
              <a:rPr lang="fa-IR" sz="6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شرح عملکرد کمیته سلامت خانواده و جوانی جمعیت</a:t>
            </a:r>
            <a:endParaRPr lang="en-US" sz="60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538" y="3920319"/>
            <a:ext cx="8915399" cy="11262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1">
              <a:spcBef>
                <a:spcPct val="0"/>
              </a:spcBef>
            </a:pPr>
            <a:r>
              <a:rPr lang="fa-IR" sz="6000" b="1" dirty="0">
                <a:solidFill>
                  <a:schemeClr val="tx1"/>
                </a:solidFill>
                <a:latin typeface="+mj-lt"/>
                <a:ea typeface="+mj-ea"/>
                <a:cs typeface="B Tabassom" panose="00000400000000000000" pitchFamily="2" charset="-78"/>
              </a:rPr>
              <a:t>بیمارستان فاطمیه</a:t>
            </a:r>
            <a:endParaRPr lang="en-US" sz="6000" b="1" dirty="0">
              <a:solidFill>
                <a:schemeClr val="tx1"/>
              </a:solidFill>
              <a:latin typeface="+mj-lt"/>
              <a:ea typeface="+mj-ea"/>
              <a:cs typeface="B Tabassom" panose="00000400000000000000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38539" y="5046602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0" algn="ctr" defTabSz="457200" rtl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000" b="1">
                <a:latin typeface="+mj-lt"/>
                <a:ea typeface="+mj-ea"/>
                <a:cs typeface="B Tabassom" panose="00000400000000000000" pitchFamily="2" charset="-78"/>
              </a:defRPr>
            </a:lvl1pPr>
            <a:lvl2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z="4400" dirty="0" smtClean="0"/>
              <a:t>1402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20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569233" y="3418115"/>
            <a:ext cx="8915399" cy="2899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fa-IR" sz="12800" b="1" dirty="0" smtClean="0">
                <a:solidFill>
                  <a:schemeClr val="tx1"/>
                </a:solidFill>
                <a:latin typeface="+mj-lt"/>
                <a:ea typeface="+mj-ea"/>
                <a:cs typeface="B Tabassom" panose="00000400000000000000" pitchFamily="2" charset="-78"/>
              </a:rPr>
              <a:t>پایان</a:t>
            </a:r>
            <a:endParaRPr lang="en-US" sz="6000" b="1" dirty="0">
              <a:solidFill>
                <a:schemeClr val="tx1"/>
              </a:solidFill>
              <a:latin typeface="+mj-lt"/>
              <a:ea typeface="+mj-ea"/>
              <a:cs typeface="B Tabasso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147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8914" y="555563"/>
            <a:ext cx="9405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>
                <a:latin typeface="+mj-lt"/>
                <a:ea typeface="+mj-ea"/>
                <a:cs typeface="B Titr" panose="00000700000000000000" pitchFamily="2" charset="-78"/>
              </a:rPr>
              <a:t>برگزاری دو جلسه کمیته جوانی جمعیت و سلامت خانواده در ... مرداد و 18 شهریور ماه که شرح صورتجلسه به معاونت درمان ارسال خواهد شد.</a:t>
            </a:r>
            <a:endParaRPr lang="fa-IR" sz="2400" b="1" dirty="0">
              <a:latin typeface="+mj-lt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5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8914" y="555563"/>
            <a:ext cx="940525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prstClr val="black"/>
                </a:solidFill>
                <a:ea typeface="+mj-ea"/>
                <a:cs typeface="B Titr" panose="00000700000000000000" pitchFamily="2" charset="-78"/>
              </a:rPr>
              <a:t>بررسی رضایت سنجی مادران پس از زایمان و تحلیل علل نارضایتی و بررسی موانع موجود در افزایش رضایتمندی و تکریم مادر باردار به میزان 100% </a:t>
            </a:r>
          </a:p>
        </p:txBody>
      </p:sp>
    </p:spTree>
    <p:extLst>
      <p:ext uri="{BB962C8B-B14F-4D97-AF65-F5344CB8AC3E}">
        <p14:creationId xmlns:p14="http://schemas.microsoft.com/office/powerpoint/2010/main" val="161992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8914" y="555563"/>
            <a:ext cx="9405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>
                <a:latin typeface="+mj-lt"/>
                <a:ea typeface="+mj-ea"/>
                <a:cs typeface="B Titr" panose="00000700000000000000" pitchFamily="2" charset="-78"/>
              </a:rPr>
              <a:t>صدور ابلاغ اعضای کمیته جوانی جمعیت اعم از ریاست و متخصص زنان و متخصص بیهوشی و اطفال و دبیر کمیته و سایر اعضا محترم</a:t>
            </a:r>
            <a:endParaRPr lang="fa-IR" sz="2400" b="1" dirty="0">
              <a:latin typeface="+mj-lt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10" y="1907594"/>
            <a:ext cx="3413616" cy="4242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77" y="2035629"/>
            <a:ext cx="3723556" cy="4114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1" y="1958143"/>
            <a:ext cx="3852745" cy="41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30" y="686192"/>
            <a:ext cx="1055914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sz="2400" b="1" dirty="0" smtClean="0">
              <a:latin typeface="+mj-lt"/>
              <a:ea typeface="+mj-ea"/>
              <a:cs typeface="B Titr" panose="000007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latin typeface="+mj-lt"/>
                <a:ea typeface="+mj-ea"/>
                <a:cs typeface="B Titr" panose="00000700000000000000" pitchFamily="2" charset="-78"/>
              </a:rPr>
              <a:t>تدوین برنامه عملیاتی و استراتژیک سلامت خانواده و جوانی جمعیت بیمارستان که از اهداف کلی  </a:t>
            </a:r>
            <a:r>
              <a:rPr lang="en-US" sz="2400" b="1" dirty="0" smtClean="0">
                <a:latin typeface="+mj-lt"/>
                <a:ea typeface="+mj-ea"/>
                <a:cs typeface="B Titr" panose="00000700000000000000" pitchFamily="2" charset="-78"/>
              </a:rPr>
              <a:t>O</a:t>
            </a:r>
            <a:r>
              <a:rPr lang="en-US" sz="2000" b="1" dirty="0" smtClean="0">
                <a:latin typeface="+mj-lt"/>
                <a:ea typeface="+mj-ea"/>
                <a:cs typeface="B Titr" panose="00000700000000000000" pitchFamily="2" charset="-78"/>
              </a:rPr>
              <a:t>1</a:t>
            </a:r>
            <a:r>
              <a:rPr lang="fa-IR" sz="2400" b="1" dirty="0" smtClean="0">
                <a:latin typeface="+mj-lt"/>
                <a:ea typeface="+mj-ea"/>
                <a:cs typeface="B Titr" panose="00000700000000000000" pitchFamily="2" charset="-78"/>
              </a:rPr>
              <a:t> (افزایش میزان زایمان طبیعی) و </a:t>
            </a:r>
            <a:r>
              <a:rPr lang="en-US" sz="2400" b="1" dirty="0" smtClean="0">
                <a:latin typeface="+mj-lt"/>
                <a:ea typeface="+mj-ea"/>
                <a:cs typeface="B Titr" panose="00000700000000000000" pitchFamily="2" charset="-78"/>
              </a:rPr>
              <a:t>O</a:t>
            </a:r>
            <a:r>
              <a:rPr lang="en-US" sz="2000" b="1" dirty="0" smtClean="0">
                <a:latin typeface="+mj-lt"/>
                <a:ea typeface="+mj-ea"/>
                <a:cs typeface="B Titr" panose="00000700000000000000" pitchFamily="2" charset="-78"/>
              </a:rPr>
              <a:t>4</a:t>
            </a:r>
            <a:r>
              <a:rPr lang="fa-IR" sz="2400" b="1" dirty="0" smtClean="0">
                <a:latin typeface="+mj-lt"/>
                <a:ea typeface="+mj-ea"/>
                <a:cs typeface="B Titr" panose="00000700000000000000" pitchFamily="2" charset="-78"/>
              </a:rPr>
              <a:t> (افزایش دسترسی به خدمات درمان ناباروری) و </a:t>
            </a:r>
            <a:r>
              <a:rPr lang="en-US" sz="2400" b="1" dirty="0" smtClean="0">
                <a:latin typeface="+mj-lt"/>
                <a:ea typeface="+mj-ea"/>
                <a:cs typeface="B Titr" panose="00000700000000000000" pitchFamily="2" charset="-78"/>
              </a:rPr>
              <a:t>O</a:t>
            </a:r>
            <a:r>
              <a:rPr lang="en-US" sz="2000" b="1" dirty="0" smtClean="0">
                <a:latin typeface="+mj-lt"/>
                <a:ea typeface="+mj-ea"/>
                <a:cs typeface="B Titr" panose="00000700000000000000" pitchFamily="2" charset="-78"/>
              </a:rPr>
              <a:t>5</a:t>
            </a:r>
            <a:r>
              <a:rPr lang="fa-IR" sz="2400" b="1" dirty="0" smtClean="0">
                <a:latin typeface="+mj-lt"/>
                <a:ea typeface="+mj-ea"/>
                <a:cs typeface="B Titr" panose="00000700000000000000" pitchFamily="2" charset="-78"/>
              </a:rPr>
              <a:t> افزایش رضایتمندی و تکریم مادر باردار و </a:t>
            </a:r>
            <a:r>
              <a:rPr lang="en-US" sz="2400" b="1" dirty="0" smtClean="0">
                <a:latin typeface="+mj-lt"/>
                <a:ea typeface="+mj-ea"/>
                <a:cs typeface="B Titr" panose="00000700000000000000" pitchFamily="2" charset="-78"/>
              </a:rPr>
              <a:t>O</a:t>
            </a:r>
            <a:r>
              <a:rPr lang="en-US" sz="2000" b="1" dirty="0" smtClean="0">
                <a:latin typeface="+mj-lt"/>
                <a:ea typeface="+mj-ea"/>
                <a:cs typeface="B Titr" panose="00000700000000000000" pitchFamily="2" charset="-78"/>
              </a:rPr>
              <a:t>8</a:t>
            </a:r>
            <a:r>
              <a:rPr lang="fa-IR" sz="2400" b="1" dirty="0" smtClean="0">
                <a:latin typeface="+mj-lt"/>
                <a:ea typeface="+mj-ea"/>
                <a:cs typeface="B Titr" panose="00000700000000000000" pitchFamily="2" charset="-78"/>
              </a:rPr>
              <a:t> (افزایش پوشش خدمات آموزشی و فضاسازی تبلیغاتی مناسب) و </a:t>
            </a:r>
            <a:r>
              <a:rPr lang="en-US" sz="2400" b="1" dirty="0" smtClean="0">
                <a:latin typeface="+mj-lt"/>
                <a:ea typeface="+mj-ea"/>
                <a:cs typeface="B Titr" panose="00000700000000000000" pitchFamily="2" charset="-78"/>
              </a:rPr>
              <a:t>O</a:t>
            </a:r>
            <a:r>
              <a:rPr lang="en-US" b="1" dirty="0" smtClean="0">
                <a:latin typeface="+mj-lt"/>
                <a:ea typeface="+mj-ea"/>
                <a:cs typeface="B Titr" panose="00000700000000000000" pitchFamily="2" charset="-78"/>
              </a:rPr>
              <a:t>10</a:t>
            </a:r>
            <a:r>
              <a:rPr lang="fa-IR" sz="2400" b="1" dirty="0" smtClean="0">
                <a:latin typeface="+mj-lt"/>
                <a:ea typeface="+mj-ea"/>
                <a:cs typeface="B Titr" panose="00000700000000000000" pitchFamily="2" charset="-78"/>
              </a:rPr>
              <a:t> ( افزایش آموزش کارکنان نظام سلامت)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latin typeface="+mj-lt"/>
                <a:ea typeface="+mj-ea"/>
                <a:cs typeface="B Titr" panose="00000700000000000000" pitchFamily="2" charset="-78"/>
              </a:rPr>
              <a:t>لازم بذکر است برنامه عملیاتی جهت 5 استراتژی مربوط به هدف شماره 1 و سه استراتژی مربوط به هدف شماره 4و دو استراتژی مربوط به هدف شماره 5 و یک استراتژی مربوط به هدف شماره 8 و استراتژی های مربوط به هدف شماره 10 تدوین شده است.</a:t>
            </a:r>
            <a:endParaRPr lang="fa-IR" sz="2400" b="1" dirty="0">
              <a:latin typeface="+mj-lt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08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30" y="686192"/>
            <a:ext cx="1055914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latin typeface="+mj-lt"/>
                <a:ea typeface="+mj-ea"/>
                <a:cs typeface="B Titr" panose="00000700000000000000" pitchFamily="2" charset="-78"/>
              </a:rPr>
              <a:t>ابلاغ تغییر عبارتهای مادر پرخطر و بارداری ناخواسته به عبارت مادر نیازمند مراقبت ویژه به تمام بخش ها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latin typeface="+mj-lt"/>
                <a:ea typeface="+mj-ea"/>
                <a:cs typeface="B Titr" panose="00000700000000000000" pitchFamily="2" charset="-78"/>
              </a:rPr>
              <a:t>جذب متخصص تغذیه برای مادران باردارو مراجعین ناباروری در جهت سبک زندگی سالم وتوصیه های تغذیه ای در درمان ناباروری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latin typeface="+mj-lt"/>
                <a:ea typeface="+mj-ea"/>
                <a:cs typeface="B Titr" panose="00000700000000000000" pitchFamily="2" charset="-78"/>
              </a:rPr>
              <a:t>حضور همه روزه روانپزشک و روانشناس جهت مراجعین ناباروری و مادران باردار نیازمند به مشاوره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latin typeface="+mj-lt"/>
                <a:ea typeface="+mj-ea"/>
                <a:cs typeface="B Titr" panose="00000700000000000000" pitchFamily="2" charset="-78"/>
              </a:rPr>
              <a:t>برنامه ریزی جهت برگزاری جلسات مشترک با مرکز بهداشت در خصوص ترویج زایمان بی درد و ارجاع پدران به بیمارستان جهت آموزش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latin typeface="+mj-lt"/>
                <a:ea typeface="+mj-ea"/>
                <a:cs typeface="B Titr" panose="00000700000000000000" pitchFamily="2" charset="-78"/>
              </a:rPr>
              <a:t>برگزاری تور بازدید از بخش زایمان هر هفته سه شنبه ها جهت مادران باردار شرکت کننده در کلاسهای آمادگی بارداری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latin typeface="+mj-lt"/>
                <a:ea typeface="+mj-ea"/>
                <a:cs typeface="B Titr" panose="00000700000000000000" pitchFamily="2" charset="-78"/>
              </a:rPr>
              <a:t>ابلاغ شیوه نامه جمعیت به کلیه پزشکان و پرسنل </a:t>
            </a:r>
            <a:r>
              <a:rPr lang="fa-IR" sz="2000" b="1" dirty="0" smtClean="0">
                <a:latin typeface="+mj-lt"/>
                <a:ea typeface="+mj-ea"/>
                <a:cs typeface="B Titr" panose="00000700000000000000" pitchFamily="2" charset="-78"/>
              </a:rPr>
              <a:t>بیمارستان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endParaRPr lang="fa-IR" sz="2000" b="1" dirty="0">
              <a:latin typeface="+mj-lt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1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5229" y="444865"/>
            <a:ext cx="9002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cs typeface="B Titr" panose="00000700000000000000" pitchFamily="2" charset="-78"/>
              </a:rPr>
              <a:t>نصب برد جوانی جمعیت در سالن انتظار درمانگاه جهت آگاه سازی مراجعین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14" y="555170"/>
            <a:ext cx="2652536" cy="59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5229" y="444865"/>
            <a:ext cx="900248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cs typeface="B Titr" panose="00000700000000000000" pitchFamily="2" charset="-78"/>
              </a:rPr>
              <a:t>نصب پوستر و بنر در مورد فرزند آوری و جوانی جمعیت در ورودی تمامی بخش ها</a:t>
            </a:r>
            <a:endParaRPr lang="fa-IR" b="1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2" y="1387135"/>
            <a:ext cx="2813192" cy="3750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2" y="3738449"/>
            <a:ext cx="2194366" cy="2925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28" y="1387135"/>
            <a:ext cx="5762801" cy="43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283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Flow">
  <a:themeElements>
    <a:clrScheme name="Custom 29">
      <a:dk1>
        <a:sysClr val="windowText" lastClr="000000"/>
      </a:dk1>
      <a:lt1>
        <a:srgbClr val="76D9E8"/>
      </a:lt1>
      <a:dk2>
        <a:srgbClr val="BCDCF9"/>
      </a:dk2>
      <a:lt2>
        <a:srgbClr val="DBF5F9"/>
      </a:lt2>
      <a:accent1>
        <a:srgbClr val="BCDCF9"/>
      </a:accent1>
      <a:accent2>
        <a:srgbClr val="7030A0"/>
      </a:accent2>
      <a:accent3>
        <a:srgbClr val="BCDCF9"/>
      </a:accent3>
      <a:accent4>
        <a:srgbClr val="9900FF"/>
      </a:accent4>
      <a:accent5>
        <a:srgbClr val="FF0066"/>
      </a:accent5>
      <a:accent6>
        <a:srgbClr val="33CC33"/>
      </a:accent6>
      <a:hlink>
        <a:srgbClr val="FF66FF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</TotalTime>
  <Words>1110</Words>
  <Application>Microsoft Office PowerPoint</Application>
  <PresentationFormat>Widescreen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B Mitra</vt:lpstr>
      <vt:lpstr>B Tabassom</vt:lpstr>
      <vt:lpstr>B Titr</vt:lpstr>
      <vt:lpstr>Calibri</vt:lpstr>
      <vt:lpstr>Century Gothic</vt:lpstr>
      <vt:lpstr>Constantia</vt:lpstr>
      <vt:lpstr>Majalla UI</vt:lpstr>
      <vt:lpstr>Wingdings</vt:lpstr>
      <vt:lpstr>Wingdings 2</vt:lpstr>
      <vt:lpstr>Wingdings 3</vt:lpstr>
      <vt:lpstr>Wisp</vt:lpstr>
      <vt:lpstr>Flow</vt:lpstr>
      <vt:lpstr>PowerPoint Presentation</vt:lpstr>
      <vt:lpstr>شرح عملکرد کمیته سلامت خانواده و جوانی جمعیت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فعالیت های هفته مبارزه با سرطان</dc:title>
  <dc:creator>Fa-Backup</dc:creator>
  <cp:lastModifiedBy>ITPC2</cp:lastModifiedBy>
  <cp:revision>18</cp:revision>
  <dcterms:created xsi:type="dcterms:W3CDTF">2022-02-24T07:34:24Z</dcterms:created>
  <dcterms:modified xsi:type="dcterms:W3CDTF">2023-09-10T11:16:59Z</dcterms:modified>
</cp:coreProperties>
</file>